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56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80E"/>
    <a:srgbClr val="10C6A8"/>
    <a:srgbClr val="FF33CC"/>
    <a:srgbClr val="B9D9A3"/>
    <a:srgbClr val="97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8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5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5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3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3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7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9FFC9-A81C-4F63-BECA-0D46A8AE07A8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6FB3D-603E-495C-8511-7EBD7DE99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4613" y="2908604"/>
            <a:ext cx="1408097" cy="1408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50501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Brady Bunch Remastered" panose="020B0600020202020204" pitchFamily="34" charset="0"/>
              </a:rPr>
              <a:t>La bombe !</a:t>
            </a:r>
            <a:endParaRPr lang="fr-FR" sz="8000" dirty="0">
              <a:latin typeface="Brady Bunch Remastered" panose="020B0600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269" y="2908604"/>
            <a:ext cx="1408097" cy="1408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925" y="2908604"/>
            <a:ext cx="1408097" cy="1408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2581" y="2908604"/>
            <a:ext cx="1408097" cy="14080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237" y="2908604"/>
            <a:ext cx="1408097" cy="14080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7893" y="2908604"/>
            <a:ext cx="1408097" cy="1408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57" y="2908604"/>
            <a:ext cx="1408097" cy="14080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00551" y="2908604"/>
            <a:ext cx="1408097" cy="1408097"/>
          </a:xfrm>
          <a:prstGeom prst="rect">
            <a:avLst/>
          </a:prstGeom>
        </p:spPr>
      </p:pic>
      <p:pic>
        <p:nvPicPr>
          <p:cNvPr id="1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8" y="3327155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85" y="332715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39" y="3327153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893" y="3327152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47" y="3327151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01" y="3327150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855" y="3327149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Write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sentence </a:t>
            </a:r>
            <a:r>
              <a:rPr lang="fr-FR" sz="4000" dirty="0" err="1" smtClean="0">
                <a:latin typeface="Dimbo" panose="020B0603010101010101" pitchFamily="34" charset="0"/>
              </a:rPr>
              <a:t>saying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people are </a:t>
            </a:r>
            <a:r>
              <a:rPr lang="fr-FR" sz="4000" dirty="0" err="1" smtClean="0">
                <a:latin typeface="Dimbo" panose="020B0603010101010101" pitchFamily="34" charset="0"/>
              </a:rPr>
              <a:t>going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based</a:t>
            </a:r>
            <a:r>
              <a:rPr lang="fr-FR" sz="4000" dirty="0" smtClean="0">
                <a:latin typeface="Dimbo" panose="020B0603010101010101" pitchFamily="34" charset="0"/>
              </a:rPr>
              <a:t> on the info </a:t>
            </a:r>
            <a:r>
              <a:rPr lang="fr-FR" sz="4000" dirty="0" err="1" smtClean="0">
                <a:latin typeface="Dimbo" panose="020B0603010101010101" pitchFamily="34" charset="0"/>
              </a:rPr>
              <a:t>given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Marine va étudier.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10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Write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sentence </a:t>
            </a:r>
            <a:r>
              <a:rPr lang="fr-FR" sz="4000" dirty="0" err="1" smtClean="0">
                <a:latin typeface="Dimbo" panose="020B0603010101010101" pitchFamily="34" charset="0"/>
              </a:rPr>
              <a:t>saying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people are </a:t>
            </a:r>
            <a:r>
              <a:rPr lang="fr-FR" sz="4000" dirty="0" err="1" smtClean="0">
                <a:latin typeface="Dimbo" panose="020B0603010101010101" pitchFamily="34" charset="0"/>
              </a:rPr>
              <a:t>going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based</a:t>
            </a:r>
            <a:r>
              <a:rPr lang="fr-FR" sz="4000" dirty="0" smtClean="0">
                <a:latin typeface="Dimbo" panose="020B0603010101010101" pitchFamily="34" charset="0"/>
              </a:rPr>
              <a:t> on the info </a:t>
            </a:r>
            <a:r>
              <a:rPr lang="fr-FR" sz="4000" dirty="0" err="1" smtClean="0">
                <a:latin typeface="Dimbo" panose="020B0603010101010101" pitchFamily="34" charset="0"/>
              </a:rPr>
              <a:t>given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Il fait frais et Ahmed va sortir avec les copains.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Write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sentence </a:t>
            </a:r>
            <a:r>
              <a:rPr lang="fr-FR" sz="4000" dirty="0" err="1" smtClean="0">
                <a:latin typeface="Dimbo" panose="020B0603010101010101" pitchFamily="34" charset="0"/>
              </a:rPr>
              <a:t>saying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people are </a:t>
            </a:r>
            <a:r>
              <a:rPr lang="fr-FR" sz="4000" dirty="0" err="1" smtClean="0">
                <a:latin typeface="Dimbo" panose="020B0603010101010101" pitchFamily="34" charset="0"/>
              </a:rPr>
              <a:t>going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based</a:t>
            </a:r>
            <a:r>
              <a:rPr lang="fr-FR" sz="4000" dirty="0" smtClean="0">
                <a:latin typeface="Dimbo" panose="020B0603010101010101" pitchFamily="34" charset="0"/>
              </a:rPr>
              <a:t> on the info </a:t>
            </a:r>
            <a:r>
              <a:rPr lang="fr-FR" sz="4000" dirty="0" err="1" smtClean="0">
                <a:latin typeface="Dimbo" panose="020B0603010101010101" pitchFamily="34" charset="0"/>
              </a:rPr>
              <a:t>given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Il neige et il fait très froid. (Julie)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39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Write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sentence </a:t>
            </a:r>
            <a:r>
              <a:rPr lang="fr-FR" sz="4000" dirty="0" err="1" smtClean="0">
                <a:latin typeface="Dimbo" panose="020B0603010101010101" pitchFamily="34" charset="0"/>
              </a:rPr>
              <a:t>saying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people are </a:t>
            </a:r>
            <a:r>
              <a:rPr lang="fr-FR" sz="4000" dirty="0" err="1" smtClean="0">
                <a:latin typeface="Dimbo" panose="020B0603010101010101" pitchFamily="34" charset="0"/>
              </a:rPr>
              <a:t>going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based</a:t>
            </a:r>
            <a:r>
              <a:rPr lang="fr-FR" sz="4000" dirty="0" smtClean="0">
                <a:latin typeface="Dimbo" panose="020B0603010101010101" pitchFamily="34" charset="0"/>
              </a:rPr>
              <a:t> on the info </a:t>
            </a:r>
            <a:r>
              <a:rPr lang="fr-FR" sz="4000" dirty="0" err="1" smtClean="0">
                <a:latin typeface="Dimbo" panose="020B0603010101010101" pitchFamily="34" charset="0"/>
              </a:rPr>
              <a:t>given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Chloé va lire un roman.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55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Join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two</a:t>
            </a:r>
            <a:r>
              <a:rPr lang="fr-FR" sz="4000" dirty="0" smtClean="0">
                <a:latin typeface="Dimbo" panose="020B0603010101010101" pitchFamily="34" charset="0"/>
              </a:rPr>
              <a:t> sentences in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way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Mélanie aime danser.  Elle préfère chanter.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91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Join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two</a:t>
            </a:r>
            <a:r>
              <a:rPr lang="fr-FR" sz="4000" dirty="0" smtClean="0">
                <a:latin typeface="Dimbo" panose="020B0603010101010101" pitchFamily="34" charset="0"/>
              </a:rPr>
              <a:t> sentences in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way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Adrien déteste le chocolat.  Adrien déteste les frites.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81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Join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two</a:t>
            </a:r>
            <a:r>
              <a:rPr lang="fr-FR" sz="4000" dirty="0" smtClean="0">
                <a:latin typeface="Dimbo" panose="020B0603010101010101" pitchFamily="34" charset="0"/>
              </a:rPr>
              <a:t> sentences in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way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Est-ce que tu préfères la glace au chocolat?  Est-ce que tu préfères la glace à la vanille?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9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Join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two</a:t>
            </a:r>
            <a:r>
              <a:rPr lang="fr-FR" sz="4000" dirty="0" smtClean="0">
                <a:latin typeface="Dimbo" panose="020B0603010101010101" pitchFamily="34" charset="0"/>
              </a:rPr>
              <a:t> sentences in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way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Amélie aime travaille au café.  Elle n’aime pas travailler au centre commercial.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58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err="1" smtClean="0">
                <a:latin typeface="Dimbo" panose="020B0603010101010101" pitchFamily="34" charset="0"/>
              </a:rPr>
              <a:t>Join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two</a:t>
            </a:r>
            <a:r>
              <a:rPr lang="fr-FR" sz="4000" dirty="0" smtClean="0">
                <a:latin typeface="Dimbo" panose="020B0603010101010101" pitchFamily="34" charset="0"/>
              </a:rPr>
              <a:t> sentences in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way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Madame Berndt aime le sushi.  Elle aime mieux la pizza.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71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Mettez en français: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 </a:t>
            </a:r>
            <a:r>
              <a:rPr lang="fr-FR" sz="4000" dirty="0" err="1" smtClean="0">
                <a:latin typeface="Dimbo" panose="020B0603010101010101" pitchFamily="34" charset="0"/>
              </a:rPr>
              <a:t>play</a:t>
            </a:r>
            <a:r>
              <a:rPr lang="fr-FR" sz="4000" dirty="0" smtClean="0">
                <a:latin typeface="Dimbo" panose="020B0603010101010101" pitchFamily="34" charset="0"/>
              </a:rPr>
              <a:t> soccer </a:t>
            </a:r>
            <a:r>
              <a:rPr lang="fr-FR" sz="4000" dirty="0" err="1" smtClean="0">
                <a:latin typeface="Dimbo" panose="020B0603010101010101" pitchFamily="34" charset="0"/>
              </a:rPr>
              <a:t>well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12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Choisissez le nom de votre équipe 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(Un animal + une couleur)</a:t>
            </a:r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354490"/>
            <a:ext cx="7448549" cy="547151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crocodiles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girafes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chats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chiens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dauphins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oiseaux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requins</a:t>
            </a:r>
            <a:br>
              <a:rPr lang="fr-FR" sz="4800" dirty="0" smtClean="0">
                <a:latin typeface="Brady Bunch Remastered" panose="020B0600020202020204" pitchFamily="34" charset="0"/>
              </a:rPr>
            </a:br>
            <a:r>
              <a:rPr lang="fr-FR" sz="4800" dirty="0" smtClean="0">
                <a:latin typeface="Brady Bunch Remastered" panose="020B0600020202020204" pitchFamily="34" charset="0"/>
              </a:rPr>
              <a:t>Les tortues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ours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poissons</a:t>
            </a:r>
          </a:p>
          <a:p>
            <a:pPr algn="ctr"/>
            <a:r>
              <a:rPr lang="fr-FR" sz="4800" dirty="0" smtClean="0">
                <a:latin typeface="Brady Bunch Remastered" panose="020B0600020202020204" pitchFamily="34" charset="0"/>
              </a:rPr>
              <a:t>Les Lions</a:t>
            </a:r>
          </a:p>
          <a:p>
            <a:pPr algn="ctr"/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5704" y="2333685"/>
            <a:ext cx="4906296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fr-FR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Bleu</a:t>
            </a:r>
          </a:p>
          <a:p>
            <a:pPr algn="ctr"/>
            <a:r>
              <a:rPr lang="fr-FR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Violet</a:t>
            </a:r>
          </a:p>
          <a:p>
            <a:pPr algn="ctr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Rouge</a:t>
            </a:r>
          </a:p>
          <a:p>
            <a:pPr algn="ctr"/>
            <a:r>
              <a:rPr lang="fr-FR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Rose</a:t>
            </a:r>
          </a:p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Noir</a:t>
            </a:r>
          </a:p>
          <a:p>
            <a:pPr algn="ctr"/>
            <a:endParaRPr lang="fr-FR" sz="48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y Bunch Remastered" panose="020B0600020202020204" pitchFamily="34" charset="0"/>
            </a:endParaRPr>
          </a:p>
          <a:p>
            <a:pPr algn="ctr"/>
            <a:r>
              <a:rPr lang="fr-FR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Vert</a:t>
            </a:r>
          </a:p>
          <a:p>
            <a:pPr algn="ctr"/>
            <a:r>
              <a:rPr lang="fr-F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Orange</a:t>
            </a:r>
          </a:p>
          <a:p>
            <a:pPr algn="ctr"/>
            <a:r>
              <a:rPr lang="fr-FR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Jaune</a:t>
            </a:r>
          </a:p>
          <a:p>
            <a:pPr algn="ctr"/>
            <a:r>
              <a:rPr lang="fr-FR" sz="4800" dirty="0" smtClean="0">
                <a:solidFill>
                  <a:srgbClr val="10C6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Turquoise</a:t>
            </a:r>
          </a:p>
          <a:p>
            <a:pPr algn="ctr"/>
            <a:r>
              <a:rPr lang="fr-FR" sz="4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Gris</a:t>
            </a:r>
          </a:p>
          <a:p>
            <a:pPr algn="ctr"/>
            <a:r>
              <a:rPr lang="fr-FR" sz="4800" dirty="0" smtClean="0">
                <a:solidFill>
                  <a:srgbClr val="9E48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y Bunch Remastered" panose="020B0600020202020204" pitchFamily="34" charset="0"/>
              </a:rPr>
              <a:t>Marron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5537" y="1548855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couleurs</a:t>
            </a:r>
            <a:endParaRPr lang="fr-FR" sz="4800" dirty="0" smtClean="0">
              <a:latin typeface="Brady Bunch Remastered" panose="020B0600020202020204" pitchFamily="34" charset="0"/>
            </a:endParaRP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906" y="1569660"/>
            <a:ext cx="6226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u="sng" dirty="0" smtClean="0">
                <a:latin typeface="Brady Bunch Remastered" panose="020B0600020202020204" pitchFamily="34" charset="0"/>
              </a:rPr>
              <a:t>Les animaux</a:t>
            </a:r>
          </a:p>
          <a:p>
            <a:pPr algn="ctr"/>
            <a:endParaRPr lang="fr-FR" sz="4800" dirty="0">
              <a:latin typeface="Brady Bunch Remastered" panose="020B0600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Mettez en français: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 danse </a:t>
            </a:r>
            <a:r>
              <a:rPr lang="fr-FR" sz="4000" dirty="0" err="1" smtClean="0">
                <a:latin typeface="Dimbo" panose="020B0603010101010101" pitchFamily="34" charset="0"/>
              </a:rPr>
              <a:t>badly</a:t>
            </a:r>
            <a:r>
              <a:rPr lang="fr-FR" sz="4000" dirty="0">
                <a:latin typeface="Dimbo" panose="020B0603010101010101" pitchFamily="34" charset="0"/>
              </a:rPr>
              <a:t> </a:t>
            </a:r>
            <a:r>
              <a:rPr lang="fr-FR" sz="4000" dirty="0" smtClean="0">
                <a:latin typeface="Dimbo" panose="020B0603010101010101" pitchFamily="34" charset="0"/>
              </a:rPr>
              <a:t>but I </a:t>
            </a:r>
            <a:r>
              <a:rPr lang="fr-FR" sz="4000" dirty="0" err="1" smtClean="0">
                <a:latin typeface="Dimbo" panose="020B0603010101010101" pitchFamily="34" charset="0"/>
              </a:rPr>
              <a:t>sing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well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Mettez en français: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 </a:t>
            </a:r>
            <a:r>
              <a:rPr lang="fr-FR" sz="4000" dirty="0" err="1" smtClean="0">
                <a:latin typeface="Dimbo" panose="020B0603010101010101" pitchFamily="34" charset="0"/>
              </a:rPr>
              <a:t>speak</a:t>
            </a:r>
            <a:r>
              <a:rPr lang="fr-FR" sz="4000" dirty="0" smtClean="0">
                <a:latin typeface="Dimbo" panose="020B0603010101010101" pitchFamily="34" charset="0"/>
              </a:rPr>
              <a:t> French </a:t>
            </a:r>
            <a:r>
              <a:rPr lang="fr-FR" sz="4000" dirty="0" err="1" smtClean="0">
                <a:latin typeface="Dimbo" panose="020B0603010101010101" pitchFamily="34" charset="0"/>
              </a:rPr>
              <a:t>well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25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Mettez en français: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err="1" smtClean="0">
                <a:latin typeface="Dimbo" panose="020B0603010101010101" pitchFamily="34" charset="0"/>
              </a:rPr>
              <a:t>I’m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bad</a:t>
            </a:r>
            <a:r>
              <a:rPr lang="fr-FR" sz="4000" dirty="0" smtClean="0">
                <a:latin typeface="Dimbo" panose="020B0603010101010101" pitchFamily="34" charset="0"/>
              </a:rPr>
              <a:t> at </a:t>
            </a:r>
            <a:r>
              <a:rPr lang="fr-FR" sz="4000" dirty="0" err="1" smtClean="0">
                <a:latin typeface="Dimbo" panose="020B0603010101010101" pitchFamily="34" charset="0"/>
              </a:rPr>
              <a:t>chess</a:t>
            </a:r>
            <a:r>
              <a:rPr lang="fr-FR" sz="4000" dirty="0" smtClean="0">
                <a:latin typeface="Dimbo" panose="020B0603010101010101" pitchFamily="34" charset="0"/>
              </a:rPr>
              <a:t> (I </a:t>
            </a:r>
            <a:r>
              <a:rPr lang="fr-FR" sz="4000" dirty="0" err="1" smtClean="0">
                <a:latin typeface="Dimbo" panose="020B0603010101010101" pitchFamily="34" charset="0"/>
              </a:rPr>
              <a:t>play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chess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badly</a:t>
            </a:r>
            <a:r>
              <a:rPr lang="fr-FR" sz="4000" dirty="0" smtClean="0">
                <a:latin typeface="Dimbo" panose="020B0603010101010101" pitchFamily="34" charset="0"/>
              </a:rPr>
              <a:t>)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61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1085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3529216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37231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4551" y="174039"/>
            <a:ext cx="1408097" cy="14080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311306" y="3939189"/>
            <a:ext cx="1122853" cy="1121591"/>
          </a:xfrm>
          <a:prstGeom prst="rect">
            <a:avLst/>
          </a:prstGeom>
        </p:spPr>
      </p:pic>
      <p:pic>
        <p:nvPicPr>
          <p:cNvPr id="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476" y="2062164"/>
            <a:ext cx="1746246" cy="13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4801" y="826273"/>
            <a:ext cx="7997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cœur  = vous gagnez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800" y="2491428"/>
            <a:ext cx="8621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bombe  = vous perdez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4120679"/>
            <a:ext cx="86214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Une flèche  = vous choisissez une autre équipe pour perdre une cœur 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4800" y="6011540"/>
            <a:ext cx="8621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Berlin Sans FB" panose="020E0602020502020306" pitchFamily="34" charset="0"/>
              </a:rPr>
              <a:t>Vous gagnez +2 sur l’examen</a:t>
            </a:r>
            <a:endParaRPr lang="fr-FR" sz="4000" dirty="0">
              <a:latin typeface="Berlin Sans FB" panose="020E06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306" y="5397037"/>
            <a:ext cx="1040195" cy="141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2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998368"/>
              </p:ext>
            </p:extLst>
          </p:nvPr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857250"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A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B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C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D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E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F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G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H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I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1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2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3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4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5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6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Bodoni MT Black" panose="02070A03080606020203" pitchFamily="18" charset="0"/>
                        </a:rPr>
                        <a:t>7</a:t>
                      </a:r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800" dirty="0">
                        <a:latin typeface="Bodoni MT Black" panose="02070A030806060202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939228"/>
            <a:ext cx="721270" cy="7212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1816987"/>
            <a:ext cx="721270" cy="721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1816987"/>
            <a:ext cx="721270" cy="7212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3529216"/>
            <a:ext cx="721270" cy="7212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5212414"/>
            <a:ext cx="721270" cy="721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99" y="6106590"/>
            <a:ext cx="721270" cy="721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4504471"/>
            <a:ext cx="721270" cy="7212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1816987"/>
            <a:ext cx="721270" cy="7212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2666153"/>
            <a:ext cx="721270" cy="7212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5212414"/>
            <a:ext cx="721270" cy="721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6106590"/>
            <a:ext cx="721270" cy="7212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7724" y="3529216"/>
            <a:ext cx="721270" cy="7212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3529216"/>
            <a:ext cx="721270" cy="7212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899" y="939228"/>
            <a:ext cx="721270" cy="7212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3631" y="924714"/>
            <a:ext cx="721270" cy="7212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5212414"/>
            <a:ext cx="721270" cy="721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208" y="6106590"/>
            <a:ext cx="721270" cy="721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9069" y="6106590"/>
            <a:ext cx="721270" cy="72127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3250" y="2680667"/>
            <a:ext cx="721270" cy="72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565" y="939228"/>
            <a:ext cx="721270" cy="7212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36889" y1="92000" x2="65333" y2="79556"/>
                        <a14:backgroundMark x1="35556" y1="76444" x2="41333" y2="81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447" y="2680667"/>
            <a:ext cx="721270" cy="72127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1846226"/>
            <a:ext cx="663539" cy="6627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2709906"/>
            <a:ext cx="663539" cy="662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6400431" y="3529216"/>
            <a:ext cx="663539" cy="6627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3529216"/>
            <a:ext cx="663539" cy="662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6121315"/>
            <a:ext cx="663539" cy="6627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6135829"/>
            <a:ext cx="663539" cy="6627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5241653"/>
            <a:ext cx="663539" cy="66279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968467"/>
            <a:ext cx="663539" cy="66279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1846226"/>
            <a:ext cx="663539" cy="662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0067935" y="968467"/>
            <a:ext cx="663539" cy="66279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8822116" y="4373353"/>
            <a:ext cx="663539" cy="662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4373353"/>
            <a:ext cx="663539" cy="66279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493074" y="2709906"/>
            <a:ext cx="663539" cy="66279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3931665" y="5241653"/>
            <a:ext cx="663539" cy="66279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2709906"/>
            <a:ext cx="663539" cy="66279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1831712"/>
            <a:ext cx="663539" cy="66279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11262497" y="4358839"/>
            <a:ext cx="663539" cy="66279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7609765" y="5241653"/>
            <a:ext cx="663539" cy="66279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2715313" y="6135829"/>
            <a:ext cx="663539" cy="6627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217" l="0" r="100000"/>
                    </a14:imgEffect>
                  </a14:imgLayer>
                </a14:imgProps>
              </a:ext>
            </a:extLst>
          </a:blip>
          <a:srcRect b="4890"/>
          <a:stretch/>
        </p:blipFill>
        <p:spPr>
          <a:xfrm>
            <a:off x="5126590" y="968467"/>
            <a:ext cx="663539" cy="662793"/>
          </a:xfrm>
          <a:prstGeom prst="rect">
            <a:avLst/>
          </a:prstGeom>
        </p:spPr>
      </p:pic>
      <p:pic>
        <p:nvPicPr>
          <p:cNvPr id="102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941472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181923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2682911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3529216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855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54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716" y="43463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78" y="520014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97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212" y="6108834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71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4.bp.blogspot.com/-UfVU-B94K0A/UFH6jxMoy9I/AAAAAAAAFt4/qzZuyn5_-kE/s1600/bomb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641" y1="90918" x2="55313" y2="91602"/>
                        <a14:backgroundMark x1="55313" y1="88965" x2="55313" y2="88672"/>
                        <a14:backgroundMark x1="43906" y1="88965" x2="45313" y2="89258"/>
                        <a14:backgroundMark x1="46641" y1="90527" x2="54453" y2="90625"/>
                        <a14:backgroundMark x1="54063" y1="89258" x2="54844" y2="89063"/>
                        <a14:backgroundMark x1="48906" y1="89941" x2="52969" y2="89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94" y="5214658"/>
            <a:ext cx="895977" cy="71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614744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06751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37231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918028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740120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9859373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613554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1053935" y="9222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7231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918028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119950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740120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8613554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9859373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1053935" y="2663706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7231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986467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191869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740120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613554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9859373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1053935" y="6089629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37231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021676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191869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740120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613554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9859373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11053935" y="432715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7231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918028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191869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40120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13554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9859373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11053935" y="180002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284512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284512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1284512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2506751" y="6104143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2506751" y="4341667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2506751" y="2678220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1284512" y="936781"/>
            <a:ext cx="1080662" cy="726165"/>
          </a:xfrm>
          <a:prstGeom prst="rect">
            <a:avLst/>
          </a:prstGeom>
          <a:solidFill>
            <a:srgbClr val="97C777"/>
          </a:solidFill>
          <a:ln>
            <a:solidFill>
              <a:srgbClr val="97C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506751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284512" y="1814540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1284512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1284512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2506751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37231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4918028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138415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40120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8613554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9859373" y="5209967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11053935" y="5195453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2506751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918028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6191869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740120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8613554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9859373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/>
          <p:cNvSpPr/>
          <p:nvPr/>
        </p:nvSpPr>
        <p:spPr>
          <a:xfrm>
            <a:off x="11053935" y="3529216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296" y="3567704"/>
            <a:ext cx="490294" cy="666857"/>
          </a:xfrm>
          <a:prstGeom prst="rect">
            <a:avLst/>
          </a:prstGeom>
        </p:spPr>
      </p:pic>
      <p:sp>
        <p:nvSpPr>
          <p:cNvPr id="153" name="Rectangle 152"/>
          <p:cNvSpPr/>
          <p:nvPr/>
        </p:nvSpPr>
        <p:spPr>
          <a:xfrm>
            <a:off x="3716509" y="3529215"/>
            <a:ext cx="1080662" cy="726165"/>
          </a:xfrm>
          <a:prstGeom prst="rect">
            <a:avLst/>
          </a:prstGeom>
          <a:solidFill>
            <a:srgbClr val="B9D9A3"/>
          </a:solidFill>
          <a:ln>
            <a:solidFill>
              <a:srgbClr val="B9D9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2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5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Write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sentence </a:t>
            </a:r>
            <a:r>
              <a:rPr lang="fr-FR" sz="4000" dirty="0" err="1" smtClean="0">
                <a:latin typeface="Dimbo" panose="020B0603010101010101" pitchFamily="34" charset="0"/>
              </a:rPr>
              <a:t>saying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people </a:t>
            </a:r>
            <a:r>
              <a:rPr lang="fr-FR" sz="4000" dirty="0" err="1" smtClean="0">
                <a:latin typeface="Dimbo" panose="020B0603010101010101" pitchFamily="34" charset="0"/>
              </a:rPr>
              <a:t>like</a:t>
            </a:r>
            <a:r>
              <a:rPr lang="fr-FR" sz="4000" dirty="0" smtClean="0">
                <a:latin typeface="Dimbo" panose="020B0603010101010101" pitchFamily="34" charset="0"/>
              </a:rPr>
              <a:t> to go </a:t>
            </a:r>
            <a:r>
              <a:rPr lang="fr-FR" sz="4000" dirty="0" err="1" smtClean="0">
                <a:latin typeface="Dimbo" panose="020B0603010101010101" pitchFamily="34" charset="0"/>
              </a:rPr>
              <a:t>based</a:t>
            </a:r>
            <a:r>
              <a:rPr lang="fr-FR" sz="4000" dirty="0" smtClean="0">
                <a:latin typeface="Dimbo" panose="020B0603010101010101" pitchFamily="34" charset="0"/>
              </a:rPr>
              <a:t> on the info </a:t>
            </a:r>
            <a:r>
              <a:rPr lang="fr-FR" sz="4000" dirty="0" err="1" smtClean="0">
                <a:latin typeface="Dimbo" panose="020B0603010101010101" pitchFamily="34" charset="0"/>
              </a:rPr>
              <a:t>given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Camille adore manger des frites.</a:t>
            </a:r>
          </a:p>
          <a:p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Write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sentence </a:t>
            </a:r>
            <a:r>
              <a:rPr lang="fr-FR" sz="4000" dirty="0" err="1" smtClean="0">
                <a:latin typeface="Dimbo" panose="020B0603010101010101" pitchFamily="34" charset="0"/>
              </a:rPr>
              <a:t>saying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people are </a:t>
            </a:r>
            <a:r>
              <a:rPr lang="fr-FR" sz="4000" dirty="0" err="1" smtClean="0">
                <a:latin typeface="Dimbo" panose="020B0603010101010101" pitchFamily="34" charset="0"/>
              </a:rPr>
              <a:t>going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based</a:t>
            </a:r>
            <a:r>
              <a:rPr lang="fr-FR" sz="4000" dirty="0" smtClean="0">
                <a:latin typeface="Dimbo" panose="020B0603010101010101" pitchFamily="34" charset="0"/>
              </a:rPr>
              <a:t> on the info </a:t>
            </a:r>
            <a:r>
              <a:rPr lang="fr-FR" sz="4000" dirty="0" err="1" smtClean="0">
                <a:latin typeface="Dimbo" panose="020B0603010101010101" pitchFamily="34" charset="0"/>
              </a:rPr>
              <a:t>given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Il pleut.  (Benjamin)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70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Write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sentence </a:t>
            </a:r>
            <a:r>
              <a:rPr lang="fr-FR" sz="4000" dirty="0" err="1" smtClean="0">
                <a:latin typeface="Dimbo" panose="020B0603010101010101" pitchFamily="34" charset="0"/>
              </a:rPr>
              <a:t>saying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people are </a:t>
            </a:r>
            <a:r>
              <a:rPr lang="fr-FR" sz="4000" dirty="0" err="1" smtClean="0">
                <a:latin typeface="Dimbo" panose="020B0603010101010101" pitchFamily="34" charset="0"/>
              </a:rPr>
              <a:t>going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based</a:t>
            </a:r>
            <a:r>
              <a:rPr lang="fr-FR" sz="4000" dirty="0" smtClean="0">
                <a:latin typeface="Dimbo" panose="020B0603010101010101" pitchFamily="34" charset="0"/>
              </a:rPr>
              <a:t> on the info </a:t>
            </a:r>
            <a:r>
              <a:rPr lang="fr-FR" sz="4000" dirty="0" err="1" smtClean="0">
                <a:latin typeface="Dimbo" panose="020B0603010101010101" pitchFamily="34" charset="0"/>
              </a:rPr>
              <a:t>given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Il fait chaud et il fait du soleil.  (Anaïs)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05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4449" y="1228298"/>
            <a:ext cx="117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Dimbo" panose="020B0603010101010101" pitchFamily="34" charset="0"/>
              </a:rPr>
              <a:t>Write a </a:t>
            </a:r>
            <a:r>
              <a:rPr lang="fr-FR" sz="4000" dirty="0" err="1" smtClean="0">
                <a:latin typeface="Dimbo" panose="020B0603010101010101" pitchFamily="34" charset="0"/>
              </a:rPr>
              <a:t>logical</a:t>
            </a:r>
            <a:r>
              <a:rPr lang="fr-FR" sz="4000" dirty="0" smtClean="0">
                <a:latin typeface="Dimbo" panose="020B0603010101010101" pitchFamily="34" charset="0"/>
              </a:rPr>
              <a:t> sentence </a:t>
            </a:r>
            <a:r>
              <a:rPr lang="fr-FR" sz="4000" dirty="0" err="1" smtClean="0">
                <a:latin typeface="Dimbo" panose="020B0603010101010101" pitchFamily="34" charset="0"/>
              </a:rPr>
              <a:t>saying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where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these</a:t>
            </a:r>
            <a:r>
              <a:rPr lang="fr-FR" sz="4000" dirty="0" smtClean="0">
                <a:latin typeface="Dimbo" panose="020B0603010101010101" pitchFamily="34" charset="0"/>
              </a:rPr>
              <a:t> people are </a:t>
            </a:r>
            <a:r>
              <a:rPr lang="fr-FR" sz="4000" dirty="0" err="1" smtClean="0">
                <a:latin typeface="Dimbo" panose="020B0603010101010101" pitchFamily="34" charset="0"/>
              </a:rPr>
              <a:t>going</a:t>
            </a:r>
            <a:r>
              <a:rPr lang="fr-FR" sz="4000" dirty="0" smtClean="0">
                <a:latin typeface="Dimbo" panose="020B0603010101010101" pitchFamily="34" charset="0"/>
              </a:rPr>
              <a:t> </a:t>
            </a:r>
            <a:r>
              <a:rPr lang="fr-FR" sz="4000" dirty="0" err="1" smtClean="0">
                <a:latin typeface="Dimbo" panose="020B0603010101010101" pitchFamily="34" charset="0"/>
              </a:rPr>
              <a:t>based</a:t>
            </a:r>
            <a:r>
              <a:rPr lang="fr-FR" sz="4000" dirty="0" smtClean="0">
                <a:latin typeface="Dimbo" panose="020B0603010101010101" pitchFamily="34" charset="0"/>
              </a:rPr>
              <a:t> on the info </a:t>
            </a:r>
            <a:r>
              <a:rPr lang="fr-FR" sz="4000" dirty="0" err="1" smtClean="0">
                <a:latin typeface="Dimbo" panose="020B0603010101010101" pitchFamily="34" charset="0"/>
              </a:rPr>
              <a:t>given</a:t>
            </a:r>
            <a:r>
              <a:rPr lang="fr-FR" sz="4000" dirty="0" smtClean="0">
                <a:latin typeface="Dimbo" panose="020B0603010101010101" pitchFamily="34" charset="0"/>
              </a:rPr>
              <a:t>.</a:t>
            </a:r>
          </a:p>
          <a:p>
            <a:endParaRPr lang="fr-FR" sz="4000" dirty="0">
              <a:latin typeface="Dimbo" panose="020B0603010101010101" pitchFamily="34" charset="0"/>
            </a:endParaRPr>
          </a:p>
          <a:p>
            <a:endParaRPr lang="fr-FR" sz="4000" dirty="0" smtClean="0">
              <a:latin typeface="Dimbo" panose="020B0603010101010101" pitchFamily="34" charset="0"/>
            </a:endParaRPr>
          </a:p>
          <a:p>
            <a:r>
              <a:rPr lang="fr-FR" sz="4000" dirty="0" smtClean="0">
                <a:latin typeface="Dimbo" panose="020B0603010101010101" pitchFamily="34" charset="0"/>
              </a:rPr>
              <a:t>Isabelle aime nager.</a:t>
            </a:r>
            <a:endParaRPr lang="fr-FR" sz="6600" dirty="0">
              <a:latin typeface="Dimbo" panose="020B0603010101010101" pitchFamily="34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0" y="0"/>
            <a:ext cx="2327700" cy="12282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20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960</TotalTime>
  <Words>443</Words>
  <Application>Microsoft Office PowerPoint</Application>
  <PresentationFormat>Widescreen</PresentationFormat>
  <Paragraphs>131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Berlin Sans FB</vt:lpstr>
      <vt:lpstr>Bodoni MT Black</vt:lpstr>
      <vt:lpstr>Brady Bunch Remastered</vt:lpstr>
      <vt:lpstr>Calibri</vt:lpstr>
      <vt:lpstr>Calibri Light</vt:lpstr>
      <vt:lpstr>Dimbo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21</cp:revision>
  <dcterms:created xsi:type="dcterms:W3CDTF">2013-11-22T11:47:18Z</dcterms:created>
  <dcterms:modified xsi:type="dcterms:W3CDTF">2016-01-08T14:48:43Z</dcterms:modified>
</cp:coreProperties>
</file>